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51" r:id="rId2"/>
    <p:sldId id="352" r:id="rId3"/>
    <p:sldId id="350" r:id="rId4"/>
    <p:sldId id="325" r:id="rId5"/>
    <p:sldId id="342" r:id="rId6"/>
    <p:sldId id="353" r:id="rId7"/>
    <p:sldId id="354" r:id="rId8"/>
    <p:sldId id="355" r:id="rId9"/>
    <p:sldId id="348" r:id="rId10"/>
    <p:sldId id="349" r:id="rId11"/>
    <p:sldId id="359" r:id="rId12"/>
    <p:sldId id="357" r:id="rId13"/>
    <p:sldId id="360" r:id="rId14"/>
    <p:sldId id="361" r:id="rId15"/>
    <p:sldId id="364" r:id="rId16"/>
    <p:sldId id="362" r:id="rId17"/>
    <p:sldId id="363" r:id="rId18"/>
    <p:sldId id="367" r:id="rId19"/>
    <p:sldId id="366" r:id="rId20"/>
    <p:sldId id="365" r:id="rId21"/>
    <p:sldId id="370" r:id="rId22"/>
    <p:sldId id="369" r:id="rId23"/>
    <p:sldId id="368" r:id="rId24"/>
    <p:sldId id="358" r:id="rId25"/>
    <p:sldId id="356" r:id="rId26"/>
  </p:sldIdLst>
  <p:sldSz cx="9144000" cy="6858000" type="screen4x3"/>
  <p:notesSz cx="6797675" cy="9931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88530" autoAdjust="0"/>
  </p:normalViewPr>
  <p:slideViewPr>
    <p:cSldViewPr>
      <p:cViewPr varScale="1">
        <p:scale>
          <a:sx n="75" d="100"/>
          <a:sy n="75" d="100"/>
        </p:scale>
        <p:origin x="1738" y="6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06357" y="4717415"/>
            <a:ext cx="4984962" cy="446913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5223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27413" r="49636" b="30098"/>
          <a:stretch/>
        </p:blipFill>
        <p:spPr>
          <a:xfrm>
            <a:off x="251520" y="2708920"/>
            <a:ext cx="2520280" cy="186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2708920"/>
            <a:ext cx="2232248" cy="18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2708920"/>
            <a:ext cx="2396693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51520" y="4869160"/>
            <a:ext cx="2880320" cy="815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Спінений каучук </a:t>
            </a: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K-FLEX</a:t>
            </a:r>
            <a:r>
              <a:rPr kumimoji="0" lang="en-US" sz="14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kumimoji="0" lang="uk-UA" sz="14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1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Г1</a:t>
            </a:r>
            <a:endParaRPr kumimoji="0" lang="en-US" sz="110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r>
              <a:rPr lang="ru-RU" sz="1100" dirty="0">
                <a:latin typeface="+mj-lt"/>
              </a:rPr>
              <a:t>Температура </a:t>
            </a:r>
            <a:r>
              <a:rPr lang="ru-RU" sz="1100" dirty="0" err="1">
                <a:latin typeface="+mj-lt"/>
              </a:rPr>
              <a:t>застосування</a:t>
            </a:r>
            <a:endParaRPr lang="ru-RU" sz="1100" dirty="0">
              <a:latin typeface="+mj-lt"/>
            </a:endParaRPr>
          </a:p>
          <a:p>
            <a:r>
              <a:rPr lang="ru-RU" sz="1100" dirty="0">
                <a:latin typeface="+mj-lt"/>
              </a:rPr>
              <a:t> в</a:t>
            </a:r>
            <a:r>
              <a:rPr lang="uk-UA" sz="1100" dirty="0" err="1">
                <a:latin typeface="+mj-lt"/>
              </a:rPr>
              <a:t>ід</a:t>
            </a:r>
            <a:r>
              <a:rPr lang="uk-UA" sz="1100" dirty="0">
                <a:latin typeface="+mj-lt"/>
              </a:rPr>
              <a:t> -60°С до +150°С</a:t>
            </a:r>
            <a:endParaRPr kumimoji="0" lang="ru-RU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1881" y="4869160"/>
            <a:ext cx="2376263" cy="815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Базальтова</a:t>
            </a:r>
            <a:r>
              <a:rPr kumimoji="0" lang="uk-UA" sz="14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вата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1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НГ</a:t>
            </a:r>
          </a:p>
          <a:p>
            <a:r>
              <a:rPr lang="uk-UA" sz="1100" baseline="0" dirty="0">
                <a:latin typeface="+mj-lt"/>
              </a:rPr>
              <a:t>Температура</a:t>
            </a:r>
            <a:r>
              <a:rPr lang="uk-UA" sz="1100" dirty="0">
                <a:latin typeface="+mj-lt"/>
              </a:rPr>
              <a:t> застосування </a:t>
            </a:r>
          </a:p>
          <a:p>
            <a:r>
              <a:rPr lang="uk-UA" sz="1100" dirty="0">
                <a:latin typeface="+mj-lt"/>
              </a:rPr>
              <a:t>до +650°С</a:t>
            </a:r>
            <a:endParaRPr kumimoji="0" lang="ru-RU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2200" y="4869160"/>
            <a:ext cx="2448272" cy="815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Кремнеземне волокно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100" dirty="0">
                <a:latin typeface="+mj-lt"/>
              </a:rPr>
              <a:t>НГ</a:t>
            </a:r>
          </a:p>
          <a:p>
            <a:r>
              <a:rPr kumimoji="0" lang="uk-UA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Температура</a:t>
            </a:r>
            <a:r>
              <a:rPr kumimoji="0" lang="uk-UA" sz="11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застосування</a:t>
            </a:r>
          </a:p>
          <a:p>
            <a:r>
              <a:rPr kumimoji="0" lang="uk-UA" sz="11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до +1100 </a:t>
            </a:r>
            <a:r>
              <a:rPr lang="uk-UA" sz="1100" dirty="0">
                <a:latin typeface="+mj-lt"/>
              </a:rPr>
              <a:t>°С</a:t>
            </a:r>
            <a:endParaRPr kumimoji="0" lang="ru-RU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1268761"/>
            <a:ext cx="8424936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uk-UA" sz="1400" b="1" dirty="0">
              <a:latin typeface="+mj-lt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Наповнювачі для виготовлення основного теплоізоляційного шару</a:t>
            </a:r>
            <a:endParaRPr kumimoji="0" lang="ru-RU" sz="1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Рисунок 11" descr="WP_20151228_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 descr="WP_20151228_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268761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 descr="IMG_20141023_16271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3240000" cy="4968552"/>
          </a:xfrm>
          <a:prstGeom prst="rect">
            <a:avLst/>
          </a:prstGeom>
        </p:spPr>
      </p:pic>
      <p:pic>
        <p:nvPicPr>
          <p:cNvPr id="11" name="Рисунок 10" descr="DSCN6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268760"/>
            <a:ext cx="3672000" cy="49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 descr="IMG_72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 descr="K-JACK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6000" y="1268760"/>
            <a:ext cx="667200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IMG_7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08800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 descr="IMG_72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 descr="IMG_7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14400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IMG_3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195" y="1196752"/>
            <a:ext cx="766961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4869160"/>
            <a:ext cx="2664296" cy="1031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Склотканина</a:t>
            </a:r>
            <a:r>
              <a:rPr kumimoji="0" lang="uk-UA" sz="14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з силіконовим просоченням -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1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Г1</a:t>
            </a:r>
            <a:endParaRPr kumimoji="0" lang="en-US" sz="110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r>
              <a:rPr lang="ru-RU" sz="1100" dirty="0">
                <a:latin typeface="+mj-lt"/>
              </a:rPr>
              <a:t>Температура </a:t>
            </a:r>
            <a:r>
              <a:rPr lang="ru-RU" sz="1100" dirty="0" err="1">
                <a:latin typeface="+mj-lt"/>
              </a:rPr>
              <a:t>застосування</a:t>
            </a:r>
            <a:endParaRPr lang="ru-RU" sz="1100" dirty="0">
              <a:latin typeface="+mj-lt"/>
            </a:endParaRPr>
          </a:p>
          <a:p>
            <a:r>
              <a:rPr lang="ru-RU" sz="1100" dirty="0">
                <a:latin typeface="+mj-lt"/>
              </a:rPr>
              <a:t> в</a:t>
            </a:r>
            <a:r>
              <a:rPr lang="uk-UA" sz="1100" dirty="0" err="1">
                <a:latin typeface="+mj-lt"/>
              </a:rPr>
              <a:t>ід</a:t>
            </a:r>
            <a:r>
              <a:rPr lang="uk-UA" sz="1100" dirty="0">
                <a:latin typeface="+mj-lt"/>
              </a:rPr>
              <a:t> -60°С до +250°С</a:t>
            </a:r>
            <a:endParaRPr kumimoji="0" lang="ru-RU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1881" y="4869160"/>
            <a:ext cx="237626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400" b="1" i="1" dirty="0">
                <a:latin typeface="+mj-lt"/>
              </a:rPr>
              <a:t>С</a:t>
            </a: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клотканина з ПВХ просоченням</a:t>
            </a:r>
            <a:r>
              <a:rPr kumimoji="0" lang="uk-UA" sz="14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100" dirty="0">
                <a:latin typeface="+mj-lt"/>
              </a:rPr>
              <a:t>Г1</a:t>
            </a:r>
            <a:endParaRPr kumimoji="0" lang="uk-UA" sz="110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r>
              <a:rPr lang="uk-UA" sz="1100" baseline="0" dirty="0">
                <a:latin typeface="+mj-lt"/>
              </a:rPr>
              <a:t>Температура</a:t>
            </a:r>
            <a:r>
              <a:rPr lang="uk-UA" sz="1100" dirty="0">
                <a:latin typeface="+mj-lt"/>
              </a:rPr>
              <a:t> застосування </a:t>
            </a:r>
          </a:p>
          <a:p>
            <a:r>
              <a:rPr lang="uk-UA" sz="1100" dirty="0">
                <a:latin typeface="+mj-lt"/>
              </a:rPr>
              <a:t>до </a:t>
            </a:r>
            <a:r>
              <a:rPr lang="uk-UA" sz="1100" dirty="0"/>
              <a:t>-60°С </a:t>
            </a:r>
            <a:r>
              <a:rPr lang="uk-UA" sz="1100" dirty="0" err="1"/>
              <a:t>до</a:t>
            </a:r>
            <a:r>
              <a:rPr lang="uk-UA" sz="1100" dirty="0"/>
              <a:t> +250°С</a:t>
            </a:r>
          </a:p>
          <a:p>
            <a:r>
              <a:rPr kumimoji="0" lang="uk-UA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Колір: синій, червоний</a:t>
            </a:r>
            <a:endParaRPr kumimoji="0" lang="ru-RU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2200" y="4869160"/>
            <a:ext cx="2520280" cy="1031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Кремнеземна </a:t>
            </a:r>
            <a:r>
              <a:rPr kumimoji="0" lang="uk-UA" sz="14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тканинам  з силіконовим просоченням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100" dirty="0">
                <a:latin typeface="+mj-lt"/>
              </a:rPr>
              <a:t>НГ</a:t>
            </a:r>
          </a:p>
          <a:p>
            <a:r>
              <a:rPr kumimoji="0" lang="uk-UA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Температура</a:t>
            </a:r>
            <a:r>
              <a:rPr kumimoji="0" lang="uk-UA" sz="11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застосування</a:t>
            </a:r>
          </a:p>
          <a:p>
            <a:r>
              <a:rPr kumimoji="0" lang="uk-UA" sz="11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до +1000 </a:t>
            </a:r>
            <a:r>
              <a:rPr lang="uk-UA" sz="1100" dirty="0">
                <a:latin typeface="+mj-lt"/>
              </a:rPr>
              <a:t>°С</a:t>
            </a:r>
            <a:endParaRPr kumimoji="0" lang="ru-RU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1268761"/>
            <a:ext cx="8424936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uk-UA" sz="1400" b="1" dirty="0">
              <a:latin typeface="+mj-lt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Технічні</a:t>
            </a:r>
            <a:r>
              <a:rPr kumimoji="0" lang="uk-UA" sz="14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тканини для виготовлення покривного шару</a:t>
            </a:r>
            <a:endParaRPr kumimoji="0" lang="ru-RU" sz="1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2232248" cy="188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08920"/>
            <a:ext cx="2232248" cy="197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08920"/>
            <a:ext cx="2088232" cy="195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IMG_3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000" y="1196752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IMG_3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000" y="1268760"/>
            <a:ext cx="750600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IMG_33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196752"/>
            <a:ext cx="7505253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IMG_3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00" y="1196752"/>
            <a:ext cx="7614000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 descr="чехол мултифиламентные ремни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019185"/>
            <a:ext cx="7776001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1988840"/>
            <a:ext cx="216024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uk-UA" sz="1600" b="1" i="1" dirty="0">
                <a:latin typeface="+mj-lt"/>
              </a:rPr>
              <a:t>Чохли з гріючим кабелем</a:t>
            </a:r>
            <a:endParaRPr lang="ru-RU" sz="1600" b="1" i="1" dirty="0">
              <a:latin typeface="+mj-lt"/>
            </a:endParaRPr>
          </a:p>
        </p:txBody>
      </p:sp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 descr="чехол липучки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094384"/>
            <a:ext cx="7868952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 descr="шнурки промышленны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916832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мультифиламентные ремн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916832"/>
            <a:ext cx="216023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замки для филаментных ремне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16832"/>
            <a:ext cx="216026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парарамидные нити с металлическим сердечнико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1484784"/>
            <a:ext cx="1296144" cy="194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21151" r="30409" b="11754"/>
          <a:stretch/>
        </p:blipFill>
        <p:spPr>
          <a:xfrm>
            <a:off x="323528" y="3789040"/>
            <a:ext cx="2193269" cy="136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5" r="14565" b="-1"/>
          <a:stretch/>
        </p:blipFill>
        <p:spPr>
          <a:xfrm>
            <a:off x="3275856" y="3789040"/>
            <a:ext cx="2520280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2" b="5180"/>
          <a:stretch/>
        </p:blipFill>
        <p:spPr>
          <a:xfrm>
            <a:off x="6444208" y="3789040"/>
            <a:ext cx="2160240" cy="140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39552" y="1340768"/>
            <a:ext cx="568863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Кріпильна фурнітура для фіксації </a:t>
            </a:r>
            <a:endParaRPr kumimoji="0" lang="ru-RU" sz="1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3140968"/>
            <a:ext cx="2160240" cy="26160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Промислові сталеві замки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20072" y="3140968"/>
            <a:ext cx="2160240" cy="26160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6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Мультифіламентні ремені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68345" y="2852936"/>
            <a:ext cx="1296143" cy="60529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1" indent="0" algn="ctr">
              <a:lnSpc>
                <a:spcPts val="1000"/>
              </a:lnSpc>
            </a:pPr>
            <a:r>
              <a:rPr kumimoji="0" lang="uk-UA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Пара-арамідні нитки з </a:t>
            </a:r>
          </a:p>
          <a:p>
            <a:pPr lvl="1" indent="0" algn="ctr">
              <a:lnSpc>
                <a:spcPts val="1000"/>
              </a:lnSpc>
            </a:pPr>
            <a:r>
              <a:rPr kumimoji="0" lang="uk-UA" sz="11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металевим</a:t>
            </a:r>
            <a:r>
              <a:rPr kumimoji="0" lang="uk-UA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осердям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0" y="3140968"/>
            <a:ext cx="2160240" cy="2539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05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Контактні стрічки преміум класу</a:t>
            </a:r>
            <a:endParaRPr kumimoji="0" lang="ru-RU" sz="105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5373216"/>
            <a:ext cx="2088232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Зносостійкі металеві троси в полімерній оболонці для кріплення великогабаритних деталей 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5857" y="5373216"/>
            <a:ext cx="2520280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100" dirty="0">
                <a:latin typeface="+mj-lt"/>
              </a:rPr>
              <a:t>Укріпленні , спеціальні крючки для монтажу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100" dirty="0">
                <a:latin typeface="+mj-lt"/>
              </a:rPr>
              <a:t>складних конструкцій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6216" y="5373216"/>
            <a:ext cx="2376264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uk-UA" sz="1100" dirty="0">
                <a:latin typeface="+mj-lt"/>
              </a:rPr>
              <a:t>Спаяні півкільця з міцної сталі для</a:t>
            </a:r>
          </a:p>
          <a:p>
            <a:r>
              <a:rPr lang="uk-UA" sz="1100" dirty="0">
                <a:latin typeface="+mj-lt"/>
              </a:rPr>
              <a:t> кріплення середніх і малих виробів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чехлы сб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4460377" cy="3168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1844824"/>
            <a:ext cx="3672408" cy="318548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790700" algn="l"/>
              </a:tabLst>
            </a:pPr>
            <a:r>
              <a:rPr kumimoji="0" lang="uk-UA" sz="1800" b="1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Варіанти</a:t>
            </a:r>
            <a:r>
              <a:rPr kumimoji="0" lang="uk-UA" sz="1800" b="1" i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виконання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790700" algn="l"/>
              </a:tabLst>
            </a:pPr>
            <a:endParaRPr kumimoji="0" lang="uk-UA" sz="1800" b="1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790700" algn="l"/>
              </a:tabLst>
            </a:pPr>
            <a:r>
              <a:rPr kumimoji="0" lang="uk-UA" sz="11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Чохли для використання в приміщенні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790700" algn="l"/>
              </a:tabLst>
            </a:pPr>
            <a:endParaRPr kumimoji="0" lang="uk-UA" sz="11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790700" algn="l"/>
              </a:tabLst>
            </a:pPr>
            <a:endParaRPr kumimoji="0" lang="uk-UA" sz="11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uk-UA" sz="1100" b="1" i="1" dirty="0">
                <a:latin typeface="+mj-lt"/>
              </a:rPr>
              <a:t>Чохли для використання на відкритому повітрі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lang="uk-UA" sz="1100" b="1" i="1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lang="uk-UA" sz="1100" b="1" i="1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1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Чохли з гріючим</a:t>
            </a:r>
            <a:r>
              <a:rPr kumimoji="0" lang="uk-UA" sz="11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кабелем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uk-UA" sz="1100" b="1" i="1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uk-UA" sz="1100" b="1" i="1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uk-UA" sz="1100" b="1" i="1" baseline="0" dirty="0">
                <a:latin typeface="+mj-lt"/>
              </a:rPr>
              <a:t>Чохли для використання за температур до 900°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lang="uk-UA" sz="1100" b="1" i="1" baseline="0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lang="uk-UA" sz="1100" b="1" i="1" baseline="0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100" b="1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Чохли у виконаннях: Г1 (низької горючості) і НГ (негорючі</a:t>
            </a:r>
            <a:r>
              <a:rPr lang="uk-UA" sz="1100" b="1" i="1" dirty="0">
                <a:latin typeface="+mj-lt"/>
              </a:rPr>
              <a:t>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1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1988840"/>
            <a:ext cx="2736304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tabLst>
                <a:tab pos="1790700" algn="l"/>
              </a:tabLst>
            </a:pPr>
            <a:endParaRPr lang="ru-RU" sz="1600" b="1" i="1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790700" algn="l"/>
              </a:tabLst>
            </a:pP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 descr="чехол задвижкка ду50 с юбко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484784"/>
            <a:ext cx="2700000" cy="18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2240" y="3356992"/>
            <a:ext cx="223224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uk-UA" sz="1100" b="1" i="1" dirty="0">
                <a:latin typeface="+mj-lt"/>
              </a:rPr>
              <a:t>Чохол для засувки  зі </a:t>
            </a:r>
            <a:r>
              <a:rPr lang="uk-UA" sz="1100" b="1" i="1" dirty="0" err="1">
                <a:latin typeface="+mj-lt"/>
              </a:rPr>
              <a:t>“спідничкою”</a:t>
            </a:r>
            <a:r>
              <a:rPr lang="uk-UA" sz="1100" b="1" i="1" dirty="0">
                <a:latin typeface="+mj-lt"/>
              </a:rPr>
              <a:t> </a:t>
            </a:r>
            <a:r>
              <a:rPr lang="en-US" sz="1100" b="1" i="1" dirty="0">
                <a:latin typeface="+mj-lt"/>
              </a:rPr>
              <a:t>Ø</a:t>
            </a:r>
            <a:r>
              <a:rPr lang="uk-UA" sz="1100" b="1" i="1" dirty="0">
                <a:latin typeface="+mj-lt"/>
              </a:rPr>
              <a:t>50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2" name="Рисунок 11" descr="чехол задвижкка ду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1556792"/>
            <a:ext cx="2700000" cy="18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75856" y="3356992"/>
            <a:ext cx="172258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uk-UA" sz="1100" b="1" i="1" dirty="0">
                <a:latin typeface="+mj-lt"/>
              </a:rPr>
              <a:t>Чохол для засувки </a:t>
            </a:r>
            <a:r>
              <a:rPr lang="en-US" sz="1100" b="1" i="1" dirty="0">
                <a:latin typeface="+mj-lt"/>
              </a:rPr>
              <a:t>Ø</a:t>
            </a:r>
            <a:r>
              <a:rPr lang="uk-UA" sz="1100" b="1" i="1" dirty="0">
                <a:latin typeface="+mj-lt"/>
              </a:rPr>
              <a:t>50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 descr="чехол задвижкка ду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556792"/>
            <a:ext cx="2700000" cy="18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544" y="3356992"/>
            <a:ext cx="2620139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uk-UA" sz="1100" b="1" i="1" dirty="0">
                <a:latin typeface="+mj-lt"/>
              </a:rPr>
              <a:t>Чохол для засувки </a:t>
            </a:r>
            <a:r>
              <a:rPr lang="en-US" sz="1100" b="1" i="1" dirty="0">
                <a:latin typeface="+mj-lt"/>
              </a:rPr>
              <a:t>Ø</a:t>
            </a:r>
            <a:r>
              <a:rPr lang="uk-UA" sz="1100" b="1" i="1" dirty="0">
                <a:latin typeface="+mj-lt"/>
              </a:rPr>
              <a:t> 200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7" name="Рисунок 16" descr="чехол кран шаровой ду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3861048"/>
            <a:ext cx="2700000" cy="18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5576" y="5589240"/>
            <a:ext cx="2376264" cy="538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uk-UA" sz="1100" b="1" i="1" dirty="0">
                <a:latin typeface="+mj-lt"/>
              </a:rPr>
              <a:t>Чохол для кульового крану </a:t>
            </a:r>
            <a:r>
              <a:rPr lang="en-US" sz="1100" b="1" i="1" dirty="0">
                <a:latin typeface="+mj-lt"/>
              </a:rPr>
              <a:t>Ø</a:t>
            </a:r>
            <a:r>
              <a:rPr lang="uk-UA" sz="1100" b="1" i="1" dirty="0">
                <a:latin typeface="+mj-lt"/>
              </a:rPr>
              <a:t> 25</a:t>
            </a:r>
            <a:endParaRPr lang="ru-RU" sz="1100" b="1" i="1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Рисунок 18" descr="чехол кран шаровой ду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3933056"/>
            <a:ext cx="2700000" cy="18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8064" y="5589240"/>
            <a:ext cx="2448272" cy="538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uk-UA" sz="1100" b="1" i="1" dirty="0">
                <a:latin typeface="+mj-lt"/>
              </a:rPr>
              <a:t>Чохол для кульового крану </a:t>
            </a:r>
            <a:r>
              <a:rPr lang="en-US" sz="1100" b="1" i="1" dirty="0">
                <a:latin typeface="+mj-lt"/>
              </a:rPr>
              <a:t>Ø</a:t>
            </a:r>
            <a:r>
              <a:rPr lang="uk-UA" sz="1100" b="1" i="1" dirty="0">
                <a:latin typeface="+mj-lt"/>
              </a:rPr>
              <a:t> 50 </a:t>
            </a:r>
            <a:endParaRPr lang="ru-RU" sz="1100" b="1" i="1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1988840"/>
            <a:ext cx="2736304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tabLst>
                <a:tab pos="1790700" algn="l"/>
              </a:tabLst>
            </a:pPr>
            <a:endParaRPr lang="ru-RU" sz="1600" b="1" i="1" dirty="0"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790700" algn="l"/>
              </a:tabLst>
            </a:pP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24744"/>
            <a:ext cx="4104456" cy="32450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1268760"/>
            <a:ext cx="1692696" cy="919212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1008"/>
            <a:ext cx="2795554" cy="256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1412776"/>
            <a:ext cx="2357499" cy="2169082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939"/>
          <a:stretch/>
        </p:blipFill>
        <p:spPr bwMode="auto">
          <a:xfrm>
            <a:off x="3203849" y="4581128"/>
            <a:ext cx="1674052" cy="176147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07791"/>
            <a:ext cx="1475655" cy="173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29"/>
          <a:stretch/>
        </p:blipFill>
        <p:spPr bwMode="auto">
          <a:xfrm>
            <a:off x="1619672" y="4725144"/>
            <a:ext cx="1386752" cy="162357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1268760"/>
            <a:ext cx="3240360" cy="738662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uk-UA" sz="1400" b="1" i="1" dirty="0">
                <a:solidFill>
                  <a:schemeClr val="bg1"/>
                </a:solidFill>
                <a:latin typeface="+mj-lt"/>
              </a:rPr>
              <a:t>Герметичність всіх елементів та прилеглих ділянок  </a:t>
            </a:r>
          </a:p>
          <a:p>
            <a:endParaRPr lang="ru-RU" sz="14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2912785" cy="31683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76" y="2132856"/>
            <a:ext cx="4666624" cy="25922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48064" y="1268760"/>
            <a:ext cx="3240360" cy="738662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Запатентована технологія огляду та заміни теплоізоляційного наповнювача </a:t>
            </a:r>
            <a:endParaRPr kumimoji="0" lang="ru-RU" sz="14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157192"/>
            <a:ext cx="9144000" cy="984883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/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	Чохли </a:t>
            </a: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K-FLEX </a:t>
            </a:r>
            <a:r>
              <a:rPr kumimoji="0" lang="uk-UA" sz="1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забезпечують:</a:t>
            </a:r>
          </a:p>
          <a:p>
            <a:pPr lvl="2" indent="0"/>
            <a:r>
              <a:rPr kumimoji="0" lang="uk-UA" sz="11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	Герметичність та захист від проникнення вологи</a:t>
            </a:r>
          </a:p>
          <a:p>
            <a:pPr lvl="3" indent="0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	Оперативний огляд та заміна теплоізоляційного наповнювача у випадку зносу</a:t>
            </a:r>
          </a:p>
          <a:p>
            <a:pPr lvl="2" indent="0"/>
            <a:r>
              <a:rPr kumimoji="0" lang="uk-UA" sz="11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	Легкий демонтаж окремих елементів</a:t>
            </a:r>
          </a:p>
          <a:p>
            <a:pPr lvl="2" indent="0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	Високотехнологічна кріпильна фурнітура забезпечує до 10 років експлуатації </a:t>
            </a:r>
            <a:endParaRPr kumimoji="0" lang="ru-RU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Соединительная линия уступом 22"/>
          <p:cNvCxnSpPr/>
          <p:nvPr/>
        </p:nvCxnSpPr>
        <p:spPr>
          <a:xfrm rot="16200000" flipH="1">
            <a:off x="5004048" y="2708920"/>
            <a:ext cx="1944216" cy="360040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647564" y="2024844"/>
            <a:ext cx="1224136" cy="1008112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268760"/>
            <a:ext cx="4104456" cy="127727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pPr lvl="1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Захист від опіків</a:t>
            </a:r>
          </a:p>
          <a:p>
            <a:pPr lvl="1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Захист від тепловтрат</a:t>
            </a:r>
          </a:p>
          <a:p>
            <a:pPr lvl="1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Захист обладнання від термічних ударів</a:t>
            </a:r>
          </a:p>
          <a:p>
            <a:pPr lvl="1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Можливість демонтажу окремих елементів</a:t>
            </a:r>
          </a:p>
          <a:p>
            <a:pPr lvl="1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Герметичність конструкції</a:t>
            </a:r>
          </a:p>
          <a:p>
            <a:pPr lvl="1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Відсутність пустот під виробом</a:t>
            </a:r>
          </a:p>
          <a:p>
            <a:pPr lvl="1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Міцне промислове кріплення та спеціальні нитки</a:t>
            </a:r>
            <a:endParaRPr lang="ru-RU" sz="1600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15808"/>
            <a:ext cx="2880320" cy="2225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48880"/>
            <a:ext cx="2880320" cy="2225701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254970"/>
              </p:ext>
            </p:extLst>
          </p:nvPr>
        </p:nvGraphicFramePr>
        <p:xfrm>
          <a:off x="251520" y="4725142"/>
          <a:ext cx="8640960" cy="1257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059"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Технологічна конструкція засувки </a:t>
                      </a:r>
                      <a:r>
                        <a:rPr lang="en-US" b="1" dirty="0"/>
                        <a:t>DN 300</a:t>
                      </a:r>
                      <a:endParaRPr lang="ru-RU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Спрощена</a:t>
                      </a:r>
                      <a:r>
                        <a:rPr lang="uk-UA" b="1" baseline="0" dirty="0"/>
                        <a:t> конструкція засувки </a:t>
                      </a:r>
                      <a:r>
                        <a:rPr lang="en-US" b="1" dirty="0"/>
                        <a:t>DN 300</a:t>
                      </a:r>
                      <a:endParaRPr lang="ru-RU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731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Склотканина</a:t>
                      </a:r>
                      <a:r>
                        <a:rPr lang="uk-UA" baseline="0" dirty="0"/>
                        <a:t> з двостороннім силіконовим просоченням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Склотканина з двостороннім ПВХ просоченням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731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Високотехнологічна промислова кріпильна фурнітура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Стандартна кріпильна фурнітура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731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Наповнювач спінений каучук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Наповнювач</a:t>
                      </a:r>
                      <a:r>
                        <a:rPr lang="uk-UA" baseline="0" dirty="0"/>
                        <a:t> базальтове волокно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04048" y="1268760"/>
            <a:ext cx="4139952" cy="127727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8" indent="0"/>
            <a:r>
              <a:rPr kumimoji="0" lang="uk-UA" sz="11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          Захист від опіків</a:t>
            </a:r>
          </a:p>
          <a:p>
            <a:pPr lvl="8" indent="0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           Захист від тепловтрат</a:t>
            </a:r>
          </a:p>
          <a:p>
            <a:pPr lvl="8" indent="0"/>
            <a:r>
              <a:rPr kumimoji="0" lang="uk-UA" sz="11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          Захист обладнання</a:t>
            </a:r>
            <a:r>
              <a:rPr kumimoji="0" lang="uk-UA" sz="1100" b="1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від термічних ударів</a:t>
            </a:r>
          </a:p>
          <a:p>
            <a:pPr lvl="8" indent="0"/>
            <a:r>
              <a:rPr lang="uk-UA" sz="1100" b="1" i="1" baseline="0" dirty="0">
                <a:solidFill>
                  <a:schemeClr val="bg1"/>
                </a:solidFill>
                <a:latin typeface="+mj-lt"/>
              </a:rPr>
              <a:t>           Не</a:t>
            </a:r>
            <a:r>
              <a:rPr lang="uk-UA" sz="1100" b="1" i="1" dirty="0">
                <a:solidFill>
                  <a:schemeClr val="bg1"/>
                </a:solidFill>
                <a:latin typeface="+mj-lt"/>
              </a:rPr>
              <a:t> герметичність конструкції</a:t>
            </a:r>
          </a:p>
          <a:p>
            <a:pPr lvl="8" indent="0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           Спрощена конструкція </a:t>
            </a:r>
          </a:p>
          <a:p>
            <a:pPr lvl="8" indent="0"/>
            <a:r>
              <a:rPr lang="uk-UA" sz="1100" b="1" i="1" dirty="0">
                <a:solidFill>
                  <a:schemeClr val="bg1"/>
                </a:solidFill>
                <a:latin typeface="+mj-lt"/>
              </a:rPr>
              <a:t>           Стандартна фурнітура</a:t>
            </a:r>
          </a:p>
          <a:p>
            <a:pPr lvl="8" indent="0"/>
            <a:r>
              <a:rPr kumimoji="0" lang="uk-UA" sz="11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          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3284984"/>
            <a:ext cx="1440160" cy="36933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Порівняння</a:t>
            </a:r>
            <a:r>
              <a:rPr kumimoji="0" lang="uk-UA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</a:t>
            </a:r>
            <a:endParaRPr kumimoji="0" lang="ru-RU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0" y="6392120"/>
            <a:ext cx="9159279" cy="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K-Flex_Logo_Black_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419336" cy="720000"/>
          </a:xfrm>
          <a:prstGeom prst="rect">
            <a:avLst/>
          </a:prstGeom>
        </p:spPr>
      </p:pic>
      <p:grpSp>
        <p:nvGrpSpPr>
          <p:cNvPr id="50" name="Группа 49"/>
          <p:cNvGrpSpPr/>
          <p:nvPr/>
        </p:nvGrpSpPr>
        <p:grpSpPr>
          <a:xfrm>
            <a:off x="1187624" y="1412776"/>
            <a:ext cx="6696744" cy="4286894"/>
            <a:chOff x="3507416" y="1449675"/>
            <a:chExt cx="4016912" cy="3246906"/>
          </a:xfrm>
        </p:grpSpPr>
        <p:sp>
          <p:nvSpPr>
            <p:cNvPr id="22" name="Полилиния 21"/>
            <p:cNvSpPr/>
            <p:nvPr/>
          </p:nvSpPr>
          <p:spPr>
            <a:xfrm>
              <a:off x="3507419" y="1928254"/>
              <a:ext cx="1496629" cy="375425"/>
            </a:xfrm>
            <a:custGeom>
              <a:avLst/>
              <a:gdLst>
                <a:gd name="connsiteX0" fmla="*/ 0 w 1235811"/>
                <a:gd name="connsiteY0" fmla="*/ 38286 h 382864"/>
                <a:gd name="connsiteX1" fmla="*/ 11214 w 1235811"/>
                <a:gd name="connsiteY1" fmla="*/ 11214 h 382864"/>
                <a:gd name="connsiteX2" fmla="*/ 38286 w 1235811"/>
                <a:gd name="connsiteY2" fmla="*/ 0 h 382864"/>
                <a:gd name="connsiteX3" fmla="*/ 1197525 w 1235811"/>
                <a:gd name="connsiteY3" fmla="*/ 0 h 382864"/>
                <a:gd name="connsiteX4" fmla="*/ 1224597 w 1235811"/>
                <a:gd name="connsiteY4" fmla="*/ 11214 h 382864"/>
                <a:gd name="connsiteX5" fmla="*/ 1235811 w 1235811"/>
                <a:gd name="connsiteY5" fmla="*/ 38286 h 382864"/>
                <a:gd name="connsiteX6" fmla="*/ 1235811 w 1235811"/>
                <a:gd name="connsiteY6" fmla="*/ 344578 h 382864"/>
                <a:gd name="connsiteX7" fmla="*/ 1224597 w 1235811"/>
                <a:gd name="connsiteY7" fmla="*/ 371650 h 382864"/>
                <a:gd name="connsiteX8" fmla="*/ 1197525 w 1235811"/>
                <a:gd name="connsiteY8" fmla="*/ 382864 h 382864"/>
                <a:gd name="connsiteX9" fmla="*/ 38286 w 1235811"/>
                <a:gd name="connsiteY9" fmla="*/ 382864 h 382864"/>
                <a:gd name="connsiteX10" fmla="*/ 11214 w 1235811"/>
                <a:gd name="connsiteY10" fmla="*/ 371650 h 382864"/>
                <a:gd name="connsiteX11" fmla="*/ 0 w 1235811"/>
                <a:gd name="connsiteY11" fmla="*/ 344578 h 382864"/>
                <a:gd name="connsiteX12" fmla="*/ 0 w 1235811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5811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197525" y="0"/>
                  </a:lnTo>
                  <a:cubicBezTo>
                    <a:pt x="1207679" y="0"/>
                    <a:pt x="1217417" y="4034"/>
                    <a:pt x="1224597" y="11214"/>
                  </a:cubicBezTo>
                  <a:cubicBezTo>
                    <a:pt x="1231777" y="18394"/>
                    <a:pt x="1235811" y="28132"/>
                    <a:pt x="1235811" y="38286"/>
                  </a:cubicBezTo>
                  <a:lnTo>
                    <a:pt x="1235811" y="344578"/>
                  </a:lnTo>
                  <a:cubicBezTo>
                    <a:pt x="1235811" y="354732"/>
                    <a:pt x="1231777" y="364470"/>
                    <a:pt x="1224597" y="371650"/>
                  </a:cubicBezTo>
                  <a:cubicBezTo>
                    <a:pt x="1217417" y="378830"/>
                    <a:pt x="1207679" y="382864"/>
                    <a:pt x="1197525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169" tIns="25184" rIns="32169" bIns="2518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latin typeface="+mj-lt"/>
                </a:rPr>
                <a:t>Конструкція виробу</a:t>
              </a: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507417" y="2406834"/>
              <a:ext cx="1496629" cy="375425"/>
            </a:xfrm>
            <a:custGeom>
              <a:avLst/>
              <a:gdLst>
                <a:gd name="connsiteX0" fmla="*/ 0 w 1257086"/>
                <a:gd name="connsiteY0" fmla="*/ 38286 h 382864"/>
                <a:gd name="connsiteX1" fmla="*/ 11214 w 1257086"/>
                <a:gd name="connsiteY1" fmla="*/ 11214 h 382864"/>
                <a:gd name="connsiteX2" fmla="*/ 38286 w 1257086"/>
                <a:gd name="connsiteY2" fmla="*/ 0 h 382864"/>
                <a:gd name="connsiteX3" fmla="*/ 1218800 w 1257086"/>
                <a:gd name="connsiteY3" fmla="*/ 0 h 382864"/>
                <a:gd name="connsiteX4" fmla="*/ 1245872 w 1257086"/>
                <a:gd name="connsiteY4" fmla="*/ 11214 h 382864"/>
                <a:gd name="connsiteX5" fmla="*/ 1257086 w 1257086"/>
                <a:gd name="connsiteY5" fmla="*/ 38286 h 382864"/>
                <a:gd name="connsiteX6" fmla="*/ 1257086 w 1257086"/>
                <a:gd name="connsiteY6" fmla="*/ 344578 h 382864"/>
                <a:gd name="connsiteX7" fmla="*/ 1245872 w 1257086"/>
                <a:gd name="connsiteY7" fmla="*/ 371650 h 382864"/>
                <a:gd name="connsiteX8" fmla="*/ 1218800 w 1257086"/>
                <a:gd name="connsiteY8" fmla="*/ 382864 h 382864"/>
                <a:gd name="connsiteX9" fmla="*/ 38286 w 1257086"/>
                <a:gd name="connsiteY9" fmla="*/ 382864 h 382864"/>
                <a:gd name="connsiteX10" fmla="*/ 11214 w 1257086"/>
                <a:gd name="connsiteY10" fmla="*/ 371650 h 382864"/>
                <a:gd name="connsiteX11" fmla="*/ 0 w 1257086"/>
                <a:gd name="connsiteY11" fmla="*/ 344578 h 382864"/>
                <a:gd name="connsiteX12" fmla="*/ 0 w 1257086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7086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218800" y="0"/>
                  </a:lnTo>
                  <a:cubicBezTo>
                    <a:pt x="1228954" y="0"/>
                    <a:pt x="1238692" y="4034"/>
                    <a:pt x="1245872" y="11214"/>
                  </a:cubicBezTo>
                  <a:cubicBezTo>
                    <a:pt x="1253052" y="18394"/>
                    <a:pt x="1257086" y="28132"/>
                    <a:pt x="1257086" y="38286"/>
                  </a:cubicBezTo>
                  <a:lnTo>
                    <a:pt x="1257086" y="344578"/>
                  </a:lnTo>
                  <a:cubicBezTo>
                    <a:pt x="1257086" y="354732"/>
                    <a:pt x="1253052" y="364470"/>
                    <a:pt x="1245872" y="371650"/>
                  </a:cubicBezTo>
                  <a:cubicBezTo>
                    <a:pt x="1238692" y="378830"/>
                    <a:pt x="1228954" y="382864"/>
                    <a:pt x="1218800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359" tIns="22644" rIns="28359" bIns="22644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latin typeface="+mj-lt"/>
                </a:rPr>
                <a:t>Пружність  та відновлення форми</a:t>
              </a:r>
              <a:endParaRPr lang="ru-RU" sz="1200" b="1" kern="1200" dirty="0">
                <a:latin typeface="+mj-lt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507417" y="2885414"/>
              <a:ext cx="1496629" cy="348609"/>
            </a:xfrm>
            <a:custGeom>
              <a:avLst/>
              <a:gdLst>
                <a:gd name="connsiteX0" fmla="*/ 0 w 1223572"/>
                <a:gd name="connsiteY0" fmla="*/ 38286 h 382864"/>
                <a:gd name="connsiteX1" fmla="*/ 11214 w 1223572"/>
                <a:gd name="connsiteY1" fmla="*/ 11214 h 382864"/>
                <a:gd name="connsiteX2" fmla="*/ 38286 w 1223572"/>
                <a:gd name="connsiteY2" fmla="*/ 0 h 382864"/>
                <a:gd name="connsiteX3" fmla="*/ 1185286 w 1223572"/>
                <a:gd name="connsiteY3" fmla="*/ 0 h 382864"/>
                <a:gd name="connsiteX4" fmla="*/ 1212358 w 1223572"/>
                <a:gd name="connsiteY4" fmla="*/ 11214 h 382864"/>
                <a:gd name="connsiteX5" fmla="*/ 1223572 w 1223572"/>
                <a:gd name="connsiteY5" fmla="*/ 38286 h 382864"/>
                <a:gd name="connsiteX6" fmla="*/ 1223572 w 1223572"/>
                <a:gd name="connsiteY6" fmla="*/ 344578 h 382864"/>
                <a:gd name="connsiteX7" fmla="*/ 1212358 w 1223572"/>
                <a:gd name="connsiteY7" fmla="*/ 371650 h 382864"/>
                <a:gd name="connsiteX8" fmla="*/ 1185286 w 1223572"/>
                <a:gd name="connsiteY8" fmla="*/ 382864 h 382864"/>
                <a:gd name="connsiteX9" fmla="*/ 38286 w 1223572"/>
                <a:gd name="connsiteY9" fmla="*/ 382864 h 382864"/>
                <a:gd name="connsiteX10" fmla="*/ 11214 w 1223572"/>
                <a:gd name="connsiteY10" fmla="*/ 371650 h 382864"/>
                <a:gd name="connsiteX11" fmla="*/ 0 w 1223572"/>
                <a:gd name="connsiteY11" fmla="*/ 344578 h 382864"/>
                <a:gd name="connsiteX12" fmla="*/ 0 w 1223572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3572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185286" y="0"/>
                  </a:lnTo>
                  <a:cubicBezTo>
                    <a:pt x="1195440" y="0"/>
                    <a:pt x="1205178" y="4034"/>
                    <a:pt x="1212358" y="11214"/>
                  </a:cubicBezTo>
                  <a:cubicBezTo>
                    <a:pt x="1219538" y="18394"/>
                    <a:pt x="1223572" y="28132"/>
                    <a:pt x="1223572" y="38286"/>
                  </a:cubicBezTo>
                  <a:lnTo>
                    <a:pt x="1223572" y="344578"/>
                  </a:lnTo>
                  <a:cubicBezTo>
                    <a:pt x="1223572" y="354732"/>
                    <a:pt x="1219538" y="364470"/>
                    <a:pt x="1212358" y="371650"/>
                  </a:cubicBezTo>
                  <a:cubicBezTo>
                    <a:pt x="1205178" y="378830"/>
                    <a:pt x="1195440" y="382864"/>
                    <a:pt x="1185286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359" tIns="22644" rIns="28359" bIns="22644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latin typeface="+mj-lt"/>
                </a:rPr>
                <a:t>Герметичність конструкції</a:t>
              </a:r>
              <a:endParaRPr lang="ru-RU" sz="1200" b="1" kern="1200" dirty="0">
                <a:latin typeface="+mj-lt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507417" y="3363995"/>
              <a:ext cx="1496629" cy="375425"/>
            </a:xfrm>
            <a:custGeom>
              <a:avLst/>
              <a:gdLst>
                <a:gd name="connsiteX0" fmla="*/ 0 w 1213672"/>
                <a:gd name="connsiteY0" fmla="*/ 38286 h 382864"/>
                <a:gd name="connsiteX1" fmla="*/ 11214 w 1213672"/>
                <a:gd name="connsiteY1" fmla="*/ 11214 h 382864"/>
                <a:gd name="connsiteX2" fmla="*/ 38286 w 1213672"/>
                <a:gd name="connsiteY2" fmla="*/ 0 h 382864"/>
                <a:gd name="connsiteX3" fmla="*/ 1175386 w 1213672"/>
                <a:gd name="connsiteY3" fmla="*/ 0 h 382864"/>
                <a:gd name="connsiteX4" fmla="*/ 1202458 w 1213672"/>
                <a:gd name="connsiteY4" fmla="*/ 11214 h 382864"/>
                <a:gd name="connsiteX5" fmla="*/ 1213672 w 1213672"/>
                <a:gd name="connsiteY5" fmla="*/ 38286 h 382864"/>
                <a:gd name="connsiteX6" fmla="*/ 1213672 w 1213672"/>
                <a:gd name="connsiteY6" fmla="*/ 344578 h 382864"/>
                <a:gd name="connsiteX7" fmla="*/ 1202458 w 1213672"/>
                <a:gd name="connsiteY7" fmla="*/ 371650 h 382864"/>
                <a:gd name="connsiteX8" fmla="*/ 1175386 w 1213672"/>
                <a:gd name="connsiteY8" fmla="*/ 382864 h 382864"/>
                <a:gd name="connsiteX9" fmla="*/ 38286 w 1213672"/>
                <a:gd name="connsiteY9" fmla="*/ 382864 h 382864"/>
                <a:gd name="connsiteX10" fmla="*/ 11214 w 1213672"/>
                <a:gd name="connsiteY10" fmla="*/ 371650 h 382864"/>
                <a:gd name="connsiteX11" fmla="*/ 0 w 1213672"/>
                <a:gd name="connsiteY11" fmla="*/ 344578 h 382864"/>
                <a:gd name="connsiteX12" fmla="*/ 0 w 1213672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3672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175386" y="0"/>
                  </a:lnTo>
                  <a:cubicBezTo>
                    <a:pt x="1185540" y="0"/>
                    <a:pt x="1195278" y="4034"/>
                    <a:pt x="1202458" y="11214"/>
                  </a:cubicBezTo>
                  <a:cubicBezTo>
                    <a:pt x="1209638" y="18394"/>
                    <a:pt x="1213672" y="28132"/>
                    <a:pt x="1213672" y="38286"/>
                  </a:cubicBezTo>
                  <a:lnTo>
                    <a:pt x="1213672" y="344578"/>
                  </a:lnTo>
                  <a:cubicBezTo>
                    <a:pt x="1213672" y="354732"/>
                    <a:pt x="1209638" y="364470"/>
                    <a:pt x="1202458" y="371650"/>
                  </a:cubicBezTo>
                  <a:cubicBezTo>
                    <a:pt x="1195278" y="378830"/>
                    <a:pt x="1185540" y="382864"/>
                    <a:pt x="1175386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359" tIns="22644" rIns="28359" bIns="22644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latin typeface="+mj-lt"/>
                </a:rPr>
                <a:t>Монтаж та обслуговування </a:t>
              </a:r>
              <a:endParaRPr lang="ru-RU" sz="1200" b="1" kern="1200" dirty="0">
                <a:latin typeface="+mj-lt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507416" y="3849394"/>
              <a:ext cx="1496629" cy="375425"/>
            </a:xfrm>
            <a:custGeom>
              <a:avLst/>
              <a:gdLst>
                <a:gd name="connsiteX0" fmla="*/ 0 w 1213672"/>
                <a:gd name="connsiteY0" fmla="*/ 38286 h 382864"/>
                <a:gd name="connsiteX1" fmla="*/ 11214 w 1213672"/>
                <a:gd name="connsiteY1" fmla="*/ 11214 h 382864"/>
                <a:gd name="connsiteX2" fmla="*/ 38286 w 1213672"/>
                <a:gd name="connsiteY2" fmla="*/ 0 h 382864"/>
                <a:gd name="connsiteX3" fmla="*/ 1175386 w 1213672"/>
                <a:gd name="connsiteY3" fmla="*/ 0 h 382864"/>
                <a:gd name="connsiteX4" fmla="*/ 1202458 w 1213672"/>
                <a:gd name="connsiteY4" fmla="*/ 11214 h 382864"/>
                <a:gd name="connsiteX5" fmla="*/ 1213672 w 1213672"/>
                <a:gd name="connsiteY5" fmla="*/ 38286 h 382864"/>
                <a:gd name="connsiteX6" fmla="*/ 1213672 w 1213672"/>
                <a:gd name="connsiteY6" fmla="*/ 344578 h 382864"/>
                <a:gd name="connsiteX7" fmla="*/ 1202458 w 1213672"/>
                <a:gd name="connsiteY7" fmla="*/ 371650 h 382864"/>
                <a:gd name="connsiteX8" fmla="*/ 1175386 w 1213672"/>
                <a:gd name="connsiteY8" fmla="*/ 382864 h 382864"/>
                <a:gd name="connsiteX9" fmla="*/ 38286 w 1213672"/>
                <a:gd name="connsiteY9" fmla="*/ 382864 h 382864"/>
                <a:gd name="connsiteX10" fmla="*/ 11214 w 1213672"/>
                <a:gd name="connsiteY10" fmla="*/ 371650 h 382864"/>
                <a:gd name="connsiteX11" fmla="*/ 0 w 1213672"/>
                <a:gd name="connsiteY11" fmla="*/ 344578 h 382864"/>
                <a:gd name="connsiteX12" fmla="*/ 0 w 1213672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3672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175386" y="0"/>
                  </a:lnTo>
                  <a:cubicBezTo>
                    <a:pt x="1185540" y="0"/>
                    <a:pt x="1195278" y="4034"/>
                    <a:pt x="1202458" y="11214"/>
                  </a:cubicBezTo>
                  <a:cubicBezTo>
                    <a:pt x="1209638" y="18394"/>
                    <a:pt x="1213672" y="28132"/>
                    <a:pt x="1213672" y="38286"/>
                  </a:cubicBezTo>
                  <a:lnTo>
                    <a:pt x="1213672" y="344578"/>
                  </a:lnTo>
                  <a:cubicBezTo>
                    <a:pt x="1213672" y="354732"/>
                    <a:pt x="1209638" y="364470"/>
                    <a:pt x="1202458" y="371650"/>
                  </a:cubicBezTo>
                  <a:cubicBezTo>
                    <a:pt x="1195278" y="378830"/>
                    <a:pt x="1185540" y="382864"/>
                    <a:pt x="1175386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359" tIns="22644" rIns="28359" bIns="22644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latin typeface="+mj-lt"/>
                </a:rPr>
                <a:t>Електропровідність</a:t>
              </a:r>
              <a:r>
                <a:rPr lang="uk-UA" sz="1200" kern="1200" dirty="0">
                  <a:latin typeface="+mj-lt"/>
                </a:rPr>
                <a:t> </a:t>
              </a:r>
              <a:endParaRPr lang="ru-RU" sz="1200" kern="1200" dirty="0">
                <a:latin typeface="+mj-lt"/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3507416" y="4321155"/>
              <a:ext cx="1495881" cy="375425"/>
            </a:xfrm>
            <a:custGeom>
              <a:avLst/>
              <a:gdLst>
                <a:gd name="connsiteX0" fmla="*/ 0 w 1176146"/>
                <a:gd name="connsiteY0" fmla="*/ 38286 h 382864"/>
                <a:gd name="connsiteX1" fmla="*/ 11214 w 1176146"/>
                <a:gd name="connsiteY1" fmla="*/ 11214 h 382864"/>
                <a:gd name="connsiteX2" fmla="*/ 38286 w 1176146"/>
                <a:gd name="connsiteY2" fmla="*/ 0 h 382864"/>
                <a:gd name="connsiteX3" fmla="*/ 1137860 w 1176146"/>
                <a:gd name="connsiteY3" fmla="*/ 0 h 382864"/>
                <a:gd name="connsiteX4" fmla="*/ 1164932 w 1176146"/>
                <a:gd name="connsiteY4" fmla="*/ 11214 h 382864"/>
                <a:gd name="connsiteX5" fmla="*/ 1176146 w 1176146"/>
                <a:gd name="connsiteY5" fmla="*/ 38286 h 382864"/>
                <a:gd name="connsiteX6" fmla="*/ 1176146 w 1176146"/>
                <a:gd name="connsiteY6" fmla="*/ 344578 h 382864"/>
                <a:gd name="connsiteX7" fmla="*/ 1164932 w 1176146"/>
                <a:gd name="connsiteY7" fmla="*/ 371650 h 382864"/>
                <a:gd name="connsiteX8" fmla="*/ 1137860 w 1176146"/>
                <a:gd name="connsiteY8" fmla="*/ 382864 h 382864"/>
                <a:gd name="connsiteX9" fmla="*/ 38286 w 1176146"/>
                <a:gd name="connsiteY9" fmla="*/ 382864 h 382864"/>
                <a:gd name="connsiteX10" fmla="*/ 11214 w 1176146"/>
                <a:gd name="connsiteY10" fmla="*/ 371650 h 382864"/>
                <a:gd name="connsiteX11" fmla="*/ 0 w 1176146"/>
                <a:gd name="connsiteY11" fmla="*/ 344578 h 382864"/>
                <a:gd name="connsiteX12" fmla="*/ 0 w 1176146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6146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137860" y="0"/>
                  </a:lnTo>
                  <a:cubicBezTo>
                    <a:pt x="1148014" y="0"/>
                    <a:pt x="1157752" y="4034"/>
                    <a:pt x="1164932" y="11214"/>
                  </a:cubicBezTo>
                  <a:cubicBezTo>
                    <a:pt x="1172112" y="18394"/>
                    <a:pt x="1176146" y="28132"/>
                    <a:pt x="1176146" y="38286"/>
                  </a:cubicBezTo>
                  <a:lnTo>
                    <a:pt x="1176146" y="344578"/>
                  </a:lnTo>
                  <a:cubicBezTo>
                    <a:pt x="1176146" y="354732"/>
                    <a:pt x="1172112" y="364470"/>
                    <a:pt x="1164932" y="371650"/>
                  </a:cubicBezTo>
                  <a:cubicBezTo>
                    <a:pt x="1157752" y="378830"/>
                    <a:pt x="1148014" y="382864"/>
                    <a:pt x="1137860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359" tIns="22644" rIns="28359" bIns="22644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latin typeface="+mj-lt"/>
                </a:rPr>
                <a:t>Термін експлуатації </a:t>
              </a:r>
              <a:endParaRPr lang="ru-RU" sz="1200" b="1" kern="1200" dirty="0">
                <a:latin typeface="+mj-lt"/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3534869" y="1449675"/>
              <a:ext cx="3989458" cy="382864"/>
            </a:xfrm>
            <a:custGeom>
              <a:avLst/>
              <a:gdLst>
                <a:gd name="connsiteX0" fmla="*/ 0 w 1657609"/>
                <a:gd name="connsiteY0" fmla="*/ 38286 h 382864"/>
                <a:gd name="connsiteX1" fmla="*/ 11214 w 1657609"/>
                <a:gd name="connsiteY1" fmla="*/ 11214 h 382864"/>
                <a:gd name="connsiteX2" fmla="*/ 38286 w 1657609"/>
                <a:gd name="connsiteY2" fmla="*/ 0 h 382864"/>
                <a:gd name="connsiteX3" fmla="*/ 1619323 w 1657609"/>
                <a:gd name="connsiteY3" fmla="*/ 0 h 382864"/>
                <a:gd name="connsiteX4" fmla="*/ 1646395 w 1657609"/>
                <a:gd name="connsiteY4" fmla="*/ 11214 h 382864"/>
                <a:gd name="connsiteX5" fmla="*/ 1657609 w 1657609"/>
                <a:gd name="connsiteY5" fmla="*/ 38286 h 382864"/>
                <a:gd name="connsiteX6" fmla="*/ 1657609 w 1657609"/>
                <a:gd name="connsiteY6" fmla="*/ 344578 h 382864"/>
                <a:gd name="connsiteX7" fmla="*/ 1646395 w 1657609"/>
                <a:gd name="connsiteY7" fmla="*/ 371650 h 382864"/>
                <a:gd name="connsiteX8" fmla="*/ 1619323 w 1657609"/>
                <a:gd name="connsiteY8" fmla="*/ 382864 h 382864"/>
                <a:gd name="connsiteX9" fmla="*/ 38286 w 1657609"/>
                <a:gd name="connsiteY9" fmla="*/ 382864 h 382864"/>
                <a:gd name="connsiteX10" fmla="*/ 11214 w 1657609"/>
                <a:gd name="connsiteY10" fmla="*/ 371650 h 382864"/>
                <a:gd name="connsiteX11" fmla="*/ 0 w 1657609"/>
                <a:gd name="connsiteY11" fmla="*/ 344578 h 382864"/>
                <a:gd name="connsiteX12" fmla="*/ 0 w 1657609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7609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619323" y="0"/>
                  </a:lnTo>
                  <a:cubicBezTo>
                    <a:pt x="1629477" y="0"/>
                    <a:pt x="1639215" y="4034"/>
                    <a:pt x="1646395" y="11214"/>
                  </a:cubicBezTo>
                  <a:cubicBezTo>
                    <a:pt x="1653575" y="18394"/>
                    <a:pt x="1657609" y="28132"/>
                    <a:pt x="1657609" y="38286"/>
                  </a:cubicBezTo>
                  <a:lnTo>
                    <a:pt x="1657609" y="344578"/>
                  </a:lnTo>
                  <a:cubicBezTo>
                    <a:pt x="1657609" y="354732"/>
                    <a:pt x="1653575" y="364470"/>
                    <a:pt x="1646395" y="371650"/>
                  </a:cubicBezTo>
                  <a:cubicBezTo>
                    <a:pt x="1639215" y="378830"/>
                    <a:pt x="1629477" y="382864"/>
                    <a:pt x="1619323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124" tIns="39154" rIns="53124" bIns="3915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rgbClr val="000000"/>
                  </a:solidFill>
                  <a:latin typeface="+mj-lt"/>
                  <a:ea typeface="Calibri"/>
                  <a:cs typeface="Calibri"/>
                </a:rPr>
                <a:t>Особливості  чохлів </a:t>
              </a:r>
              <a:r>
                <a:rPr lang="en-US" b="1" kern="1200" dirty="0">
                  <a:latin typeface="+mj-lt"/>
                </a:rPr>
                <a:t>K-FLEX</a:t>
              </a:r>
              <a:endParaRPr lang="ru-RU" b="1" kern="1200" dirty="0">
                <a:latin typeface="+mj-lt"/>
              </a:endParaRP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5237718" y="1928255"/>
              <a:ext cx="2286610" cy="37542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tint val="40000"/>
                <a:hueOff val="0"/>
                <a:satOff val="0"/>
                <a:lumOff val="0"/>
                <a:alpha val="90000"/>
              </a:schemeClr>
            </a:solidFill>
            <a:effectLst>
              <a:outerShdw blurRad="139700" dist="88900" dir="8400000" sx="8000" sy="8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36000" rIns="17145" bIns="11430" numCol="1" spcCol="1270" anchor="ctr" anchorCtr="0">
              <a:noAutofit/>
              <a:scene3d>
                <a:camera prst="orthographicFront"/>
                <a:lightRig rig="threePt" dir="t"/>
              </a:scene3d>
              <a:sp3d>
                <a:bevelT w="12700" h="82550"/>
                <a:bevelB w="6350" h="63500"/>
              </a:sp3d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tx1"/>
                  </a:solidFill>
                  <a:latin typeface="+mj-lt"/>
                </a:rPr>
                <a:t>Будь яка</a:t>
              </a:r>
              <a:endParaRPr lang="ru-RU" sz="12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5237718" y="2406834"/>
              <a:ext cx="2286610" cy="375425"/>
            </a:xfrm>
            <a:custGeom>
              <a:avLst/>
              <a:gdLst>
                <a:gd name="connsiteX0" fmla="*/ 0 w 2030539"/>
                <a:gd name="connsiteY0" fmla="*/ 38286 h 382864"/>
                <a:gd name="connsiteX1" fmla="*/ 11214 w 2030539"/>
                <a:gd name="connsiteY1" fmla="*/ 11214 h 382864"/>
                <a:gd name="connsiteX2" fmla="*/ 38286 w 2030539"/>
                <a:gd name="connsiteY2" fmla="*/ 0 h 382864"/>
                <a:gd name="connsiteX3" fmla="*/ 1992253 w 2030539"/>
                <a:gd name="connsiteY3" fmla="*/ 0 h 382864"/>
                <a:gd name="connsiteX4" fmla="*/ 2019325 w 2030539"/>
                <a:gd name="connsiteY4" fmla="*/ 11214 h 382864"/>
                <a:gd name="connsiteX5" fmla="*/ 2030539 w 2030539"/>
                <a:gd name="connsiteY5" fmla="*/ 38286 h 382864"/>
                <a:gd name="connsiteX6" fmla="*/ 2030539 w 2030539"/>
                <a:gd name="connsiteY6" fmla="*/ 344578 h 382864"/>
                <a:gd name="connsiteX7" fmla="*/ 2019325 w 2030539"/>
                <a:gd name="connsiteY7" fmla="*/ 371650 h 382864"/>
                <a:gd name="connsiteX8" fmla="*/ 1992253 w 2030539"/>
                <a:gd name="connsiteY8" fmla="*/ 382864 h 382864"/>
                <a:gd name="connsiteX9" fmla="*/ 38286 w 2030539"/>
                <a:gd name="connsiteY9" fmla="*/ 382864 h 382864"/>
                <a:gd name="connsiteX10" fmla="*/ 11214 w 2030539"/>
                <a:gd name="connsiteY10" fmla="*/ 371650 h 382864"/>
                <a:gd name="connsiteX11" fmla="*/ 0 w 2030539"/>
                <a:gd name="connsiteY11" fmla="*/ 344578 h 382864"/>
                <a:gd name="connsiteX12" fmla="*/ 0 w 2030539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0539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1992253" y="0"/>
                  </a:lnTo>
                  <a:cubicBezTo>
                    <a:pt x="2002407" y="0"/>
                    <a:pt x="2012145" y="4034"/>
                    <a:pt x="2019325" y="11214"/>
                  </a:cubicBezTo>
                  <a:cubicBezTo>
                    <a:pt x="2026505" y="18394"/>
                    <a:pt x="2030539" y="28132"/>
                    <a:pt x="2030539" y="38286"/>
                  </a:cubicBezTo>
                  <a:lnTo>
                    <a:pt x="2030539" y="344578"/>
                  </a:lnTo>
                  <a:cubicBezTo>
                    <a:pt x="2030539" y="354732"/>
                    <a:pt x="2026505" y="364470"/>
                    <a:pt x="2019325" y="371650"/>
                  </a:cubicBezTo>
                  <a:cubicBezTo>
                    <a:pt x="2012145" y="378830"/>
                    <a:pt x="2002407" y="382864"/>
                    <a:pt x="1992253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  <a:solidFill>
              <a:schemeClr val="dk1">
                <a:tint val="40000"/>
                <a:hueOff val="0"/>
                <a:satOff val="0"/>
                <a:lumOff val="0"/>
                <a:alpha val="9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214" tIns="47214" rIns="34074" bIns="26454" numCol="1" spcCol="1270" anchor="ctr" anchorCtr="0">
              <a:noAutofit/>
              <a:scene3d>
                <a:camera prst="orthographicFront"/>
                <a:lightRig rig="threePt" dir="t"/>
              </a:scene3d>
              <a:sp3d>
                <a:bevelT w="12700" h="82550"/>
                <a:bevelB w="6350" h="63500"/>
              </a:sp3d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tx1"/>
                  </a:solidFill>
                  <a:latin typeface="+mj-lt"/>
                </a:rPr>
                <a:t>Відмінно </a:t>
              </a:r>
              <a:endParaRPr lang="ru-RU" sz="12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5237718" y="2885415"/>
              <a:ext cx="2286610" cy="37542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tint val="40000"/>
                <a:hueOff val="0"/>
                <a:satOff val="0"/>
                <a:lumOff val="0"/>
                <a:alpha val="9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36000" rIns="22860" bIns="15240" numCol="1" spcCol="1270" anchor="ctr" anchorCtr="0">
              <a:noAutofit/>
              <a:scene3d>
                <a:camera prst="orthographicFront"/>
                <a:lightRig rig="threePt" dir="t"/>
              </a:scene3d>
              <a:sp3d>
                <a:bevelT w="12700" h="82550"/>
                <a:bevelB w="6350" h="63500"/>
              </a:sp3d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tx1"/>
                  </a:solidFill>
                  <a:latin typeface="+mj-lt"/>
                </a:rPr>
                <a:t>Відмінно </a:t>
              </a:r>
              <a:endParaRPr lang="ru-RU" sz="12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5220072" y="3350913"/>
              <a:ext cx="2304256" cy="37542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tint val="40000"/>
                <a:hueOff val="0"/>
                <a:satOff val="0"/>
                <a:lumOff val="0"/>
                <a:alpha val="9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36000" rIns="22860" bIns="15240" numCol="1" spcCol="1270" anchor="ctr" anchorCtr="0">
              <a:noAutofit/>
              <a:scene3d>
                <a:camera prst="orthographicFront"/>
                <a:lightRig rig="threePt" dir="t"/>
              </a:scene3d>
              <a:sp3d>
                <a:bevelT w="12700" h="82550"/>
                <a:bevelB w="6350" h="63500"/>
              </a:sp3d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solidFill>
                    <a:schemeClr val="tx1"/>
                  </a:solidFill>
                  <a:latin typeface="+mj-lt"/>
                </a:rPr>
                <a:t>Легке</a:t>
              </a:r>
              <a:endParaRPr lang="ru-RU" sz="12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5220072" y="3842576"/>
              <a:ext cx="2304256" cy="375425"/>
            </a:xfrm>
            <a:custGeom>
              <a:avLst/>
              <a:gdLst>
                <a:gd name="connsiteX0" fmla="*/ 0 w 3316649"/>
                <a:gd name="connsiteY0" fmla="*/ 38286 h 382864"/>
                <a:gd name="connsiteX1" fmla="*/ 11214 w 3316649"/>
                <a:gd name="connsiteY1" fmla="*/ 11214 h 382864"/>
                <a:gd name="connsiteX2" fmla="*/ 38286 w 3316649"/>
                <a:gd name="connsiteY2" fmla="*/ 0 h 382864"/>
                <a:gd name="connsiteX3" fmla="*/ 3278363 w 3316649"/>
                <a:gd name="connsiteY3" fmla="*/ 0 h 382864"/>
                <a:gd name="connsiteX4" fmla="*/ 3305435 w 3316649"/>
                <a:gd name="connsiteY4" fmla="*/ 11214 h 382864"/>
                <a:gd name="connsiteX5" fmla="*/ 3316649 w 3316649"/>
                <a:gd name="connsiteY5" fmla="*/ 38286 h 382864"/>
                <a:gd name="connsiteX6" fmla="*/ 3316649 w 3316649"/>
                <a:gd name="connsiteY6" fmla="*/ 344578 h 382864"/>
                <a:gd name="connsiteX7" fmla="*/ 3305435 w 3316649"/>
                <a:gd name="connsiteY7" fmla="*/ 371650 h 382864"/>
                <a:gd name="connsiteX8" fmla="*/ 3278363 w 3316649"/>
                <a:gd name="connsiteY8" fmla="*/ 382864 h 382864"/>
                <a:gd name="connsiteX9" fmla="*/ 38286 w 3316649"/>
                <a:gd name="connsiteY9" fmla="*/ 382864 h 382864"/>
                <a:gd name="connsiteX10" fmla="*/ 11214 w 3316649"/>
                <a:gd name="connsiteY10" fmla="*/ 371650 h 382864"/>
                <a:gd name="connsiteX11" fmla="*/ 0 w 3316649"/>
                <a:gd name="connsiteY11" fmla="*/ 344578 h 382864"/>
                <a:gd name="connsiteX12" fmla="*/ 0 w 3316649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16649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3278363" y="0"/>
                  </a:lnTo>
                  <a:cubicBezTo>
                    <a:pt x="3288517" y="0"/>
                    <a:pt x="3298255" y="4034"/>
                    <a:pt x="3305435" y="11214"/>
                  </a:cubicBezTo>
                  <a:cubicBezTo>
                    <a:pt x="3312615" y="18394"/>
                    <a:pt x="3316649" y="28132"/>
                    <a:pt x="3316649" y="38286"/>
                  </a:cubicBezTo>
                  <a:lnTo>
                    <a:pt x="3316649" y="344578"/>
                  </a:lnTo>
                  <a:cubicBezTo>
                    <a:pt x="3316649" y="354732"/>
                    <a:pt x="3312615" y="364470"/>
                    <a:pt x="3305435" y="371650"/>
                  </a:cubicBezTo>
                  <a:cubicBezTo>
                    <a:pt x="3298255" y="378830"/>
                    <a:pt x="3288517" y="382864"/>
                    <a:pt x="3278363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074" tIns="26454" rIns="34074" bIns="2645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latin typeface="+mj-lt"/>
                </a:rPr>
                <a:t>Мінімальна</a:t>
              </a:r>
              <a:endParaRPr lang="ru-RU" sz="1200" b="1" kern="1200" dirty="0">
                <a:latin typeface="+mj-lt"/>
              </a:endParaRPr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5220072" y="4321156"/>
              <a:ext cx="2304256" cy="375425"/>
            </a:xfrm>
            <a:custGeom>
              <a:avLst/>
              <a:gdLst>
                <a:gd name="connsiteX0" fmla="*/ 0 w 612582"/>
                <a:gd name="connsiteY0" fmla="*/ 38286 h 382864"/>
                <a:gd name="connsiteX1" fmla="*/ 11214 w 612582"/>
                <a:gd name="connsiteY1" fmla="*/ 11214 h 382864"/>
                <a:gd name="connsiteX2" fmla="*/ 38286 w 612582"/>
                <a:gd name="connsiteY2" fmla="*/ 0 h 382864"/>
                <a:gd name="connsiteX3" fmla="*/ 574296 w 612582"/>
                <a:gd name="connsiteY3" fmla="*/ 0 h 382864"/>
                <a:gd name="connsiteX4" fmla="*/ 601368 w 612582"/>
                <a:gd name="connsiteY4" fmla="*/ 11214 h 382864"/>
                <a:gd name="connsiteX5" fmla="*/ 612582 w 612582"/>
                <a:gd name="connsiteY5" fmla="*/ 38286 h 382864"/>
                <a:gd name="connsiteX6" fmla="*/ 612582 w 612582"/>
                <a:gd name="connsiteY6" fmla="*/ 344578 h 382864"/>
                <a:gd name="connsiteX7" fmla="*/ 601368 w 612582"/>
                <a:gd name="connsiteY7" fmla="*/ 371650 h 382864"/>
                <a:gd name="connsiteX8" fmla="*/ 574296 w 612582"/>
                <a:gd name="connsiteY8" fmla="*/ 382864 h 382864"/>
                <a:gd name="connsiteX9" fmla="*/ 38286 w 612582"/>
                <a:gd name="connsiteY9" fmla="*/ 382864 h 382864"/>
                <a:gd name="connsiteX10" fmla="*/ 11214 w 612582"/>
                <a:gd name="connsiteY10" fmla="*/ 371650 h 382864"/>
                <a:gd name="connsiteX11" fmla="*/ 0 w 612582"/>
                <a:gd name="connsiteY11" fmla="*/ 344578 h 382864"/>
                <a:gd name="connsiteX12" fmla="*/ 0 w 612582"/>
                <a:gd name="connsiteY12" fmla="*/ 38286 h 38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2582" h="382864">
                  <a:moveTo>
                    <a:pt x="0" y="38286"/>
                  </a:moveTo>
                  <a:cubicBezTo>
                    <a:pt x="0" y="28132"/>
                    <a:pt x="4034" y="18394"/>
                    <a:pt x="11214" y="11214"/>
                  </a:cubicBezTo>
                  <a:cubicBezTo>
                    <a:pt x="18394" y="4034"/>
                    <a:pt x="28132" y="0"/>
                    <a:pt x="38286" y="0"/>
                  </a:cubicBezTo>
                  <a:lnTo>
                    <a:pt x="574296" y="0"/>
                  </a:lnTo>
                  <a:cubicBezTo>
                    <a:pt x="584450" y="0"/>
                    <a:pt x="594188" y="4034"/>
                    <a:pt x="601368" y="11214"/>
                  </a:cubicBezTo>
                  <a:cubicBezTo>
                    <a:pt x="608548" y="18394"/>
                    <a:pt x="612582" y="28132"/>
                    <a:pt x="612582" y="38286"/>
                  </a:cubicBezTo>
                  <a:lnTo>
                    <a:pt x="612582" y="344578"/>
                  </a:lnTo>
                  <a:cubicBezTo>
                    <a:pt x="612582" y="354732"/>
                    <a:pt x="608548" y="364470"/>
                    <a:pt x="601368" y="371650"/>
                  </a:cubicBezTo>
                  <a:cubicBezTo>
                    <a:pt x="594188" y="378830"/>
                    <a:pt x="584450" y="382864"/>
                    <a:pt x="574296" y="382864"/>
                  </a:cubicBezTo>
                  <a:lnTo>
                    <a:pt x="38286" y="382864"/>
                  </a:lnTo>
                  <a:cubicBezTo>
                    <a:pt x="28132" y="382864"/>
                    <a:pt x="18394" y="378830"/>
                    <a:pt x="11214" y="371650"/>
                  </a:cubicBezTo>
                  <a:cubicBezTo>
                    <a:pt x="4034" y="364470"/>
                    <a:pt x="0" y="354732"/>
                    <a:pt x="0" y="344578"/>
                  </a:cubicBezTo>
                  <a:lnTo>
                    <a:pt x="0" y="38286"/>
                  </a:lnTo>
                  <a:close/>
                </a:path>
              </a:pathLst>
            </a:custGeom>
            <a:effectLst>
              <a:outerShdw blurRad="50800" dist="50800" dir="5400000" sx="4000" sy="4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074" tIns="26454" rIns="34074" bIns="2645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200" b="1" kern="1200" dirty="0">
                  <a:latin typeface="+mj-lt"/>
                </a:rPr>
                <a:t>10 років</a:t>
              </a:r>
              <a:endParaRPr lang="ru-RU" sz="1200" b="1" kern="1200" dirty="0"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55976" y="188640"/>
            <a:ext cx="453650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K-FLEX JACKET</a:t>
            </a:r>
            <a:r>
              <a:rPr lang="uk-UA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-</a:t>
            </a:r>
            <a:r>
              <a:rPr lang="ru-RU" sz="1400" b="1" i="1" cap="all" dirty="0">
                <a:ln>
                  <a:solidFill>
                    <a:schemeClr val="tx1"/>
                  </a:solidFill>
                </a:ln>
                <a:latin typeface="HelveticaNeueCyr"/>
              </a:rPr>
              <a:t>  швидкознімні теплоізоляційні чохли для арматури та обладнання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401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4738</TotalTime>
  <Words>639</Words>
  <Application>Microsoft Office PowerPoint</Application>
  <PresentationFormat>Экран (4:3)</PresentationFormat>
  <Paragraphs>131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Avenir Roman</vt:lpstr>
      <vt:lpstr>Calibri</vt:lpstr>
      <vt:lpstr>Helvetica</vt:lpstr>
      <vt:lpstr>HelveticaNeueCyr</vt:lpstr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 Mizyk</dc:creator>
  <cp:lastModifiedBy>office@k-flex.ua</cp:lastModifiedBy>
  <cp:revision>73</cp:revision>
  <cp:lastPrinted>2018-03-21T10:06:17Z</cp:lastPrinted>
  <dcterms:modified xsi:type="dcterms:W3CDTF">2023-08-18T07:48:00Z</dcterms:modified>
</cp:coreProperties>
</file>